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08" r:id="rId3"/>
    <p:sldMasterId id="2147483709" r:id="rId4"/>
    <p:sldMasterId id="2147483710" r:id="rId5"/>
    <p:sldMasterId id="2147483711" r:id="rId6"/>
    <p:sldMasterId id="2147483712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</p:sldIdLst>
  <p:sldSz cy="6858000" cx="9144000"/>
  <p:notesSz cx="7099300" cy="102346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1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18" Type="http://schemas.openxmlformats.org/officeDocument/2006/relationships/slide" Target="slides/slide10.xml"/><Relationship Id="rId7" Type="http://schemas.openxmlformats.org/officeDocument/2006/relationships/slideMaster" Target="slideMasters/slideMaster5.xml"/><Relationship Id="rId8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992160" y="768240"/>
            <a:ext cx="5114880" cy="38368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9920" y="4861440"/>
            <a:ext cx="5679360" cy="460548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i="0" sz="1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1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i="0" sz="1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1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1:notes"/>
          <p:cNvSpPr/>
          <p:nvPr>
            <p:ph idx="2" type="sldImg"/>
          </p:nvPr>
        </p:nvSpPr>
        <p:spPr>
          <a:xfrm>
            <a:off x="992160" y="768240"/>
            <a:ext cx="5114880" cy="38368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9" name="Google Shape;289;p1:notes"/>
          <p:cNvSpPr txBox="1"/>
          <p:nvPr>
            <p:ph idx="1" type="body"/>
          </p:nvPr>
        </p:nvSpPr>
        <p:spPr>
          <a:xfrm>
            <a:off x="709920" y="4861440"/>
            <a:ext cx="5679360" cy="460548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1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0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0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10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10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10:notes"/>
          <p:cNvSpPr/>
          <p:nvPr>
            <p:ph idx="2" type="sldImg"/>
          </p:nvPr>
        </p:nvSpPr>
        <p:spPr>
          <a:xfrm>
            <a:off x="992160" y="768240"/>
            <a:ext cx="5114880" cy="38368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5" name="Google Shape;395;p10:notes"/>
          <p:cNvSpPr txBox="1"/>
          <p:nvPr>
            <p:ph idx="1" type="body"/>
          </p:nvPr>
        </p:nvSpPr>
        <p:spPr>
          <a:xfrm>
            <a:off x="709920" y="4861440"/>
            <a:ext cx="5679360" cy="460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2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:notes"/>
          <p:cNvSpPr/>
          <p:nvPr>
            <p:ph idx="2" type="sldImg"/>
          </p:nvPr>
        </p:nvSpPr>
        <p:spPr>
          <a:xfrm>
            <a:off x="992160" y="768240"/>
            <a:ext cx="5114880" cy="38368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1" name="Google Shape;301;p2:notes"/>
          <p:cNvSpPr txBox="1"/>
          <p:nvPr>
            <p:ph idx="1" type="body"/>
          </p:nvPr>
        </p:nvSpPr>
        <p:spPr>
          <a:xfrm>
            <a:off x="709920" y="4861440"/>
            <a:ext cx="5679360" cy="460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4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4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4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4:notes"/>
          <p:cNvSpPr/>
          <p:nvPr>
            <p:ph idx="2" type="sldImg"/>
          </p:nvPr>
        </p:nvSpPr>
        <p:spPr>
          <a:xfrm>
            <a:off x="992160" y="768240"/>
            <a:ext cx="5114880" cy="38368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3" name="Google Shape;313;p4:notes"/>
          <p:cNvSpPr txBox="1"/>
          <p:nvPr>
            <p:ph idx="1" type="body"/>
          </p:nvPr>
        </p:nvSpPr>
        <p:spPr>
          <a:xfrm>
            <a:off x="709920" y="4861440"/>
            <a:ext cx="5679360" cy="460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:notes"/>
          <p:cNvSpPr/>
          <p:nvPr>
            <p:ph idx="2" type="sldImg"/>
          </p:nvPr>
        </p:nvSpPr>
        <p:spPr>
          <a:xfrm>
            <a:off x="992160" y="768240"/>
            <a:ext cx="5114880" cy="38368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5" name="Google Shape;325;p3:notes"/>
          <p:cNvSpPr txBox="1"/>
          <p:nvPr>
            <p:ph idx="1" type="body"/>
          </p:nvPr>
        </p:nvSpPr>
        <p:spPr>
          <a:xfrm>
            <a:off x="709920" y="4861440"/>
            <a:ext cx="5679360" cy="460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5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5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5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5:notes"/>
          <p:cNvSpPr/>
          <p:nvPr>
            <p:ph idx="2" type="sldImg"/>
          </p:nvPr>
        </p:nvSpPr>
        <p:spPr>
          <a:xfrm>
            <a:off x="992160" y="768240"/>
            <a:ext cx="5114880" cy="38368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7" name="Google Shape;337;p5:notes"/>
          <p:cNvSpPr txBox="1"/>
          <p:nvPr>
            <p:ph idx="1" type="body"/>
          </p:nvPr>
        </p:nvSpPr>
        <p:spPr>
          <a:xfrm>
            <a:off x="709920" y="4861440"/>
            <a:ext cx="5679360" cy="460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9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9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9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9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9:notes"/>
          <p:cNvSpPr/>
          <p:nvPr>
            <p:ph idx="2" type="sldImg"/>
          </p:nvPr>
        </p:nvSpPr>
        <p:spPr>
          <a:xfrm>
            <a:off x="992160" y="768240"/>
            <a:ext cx="5114880" cy="38368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8" name="Google Shape;348;p9:notes"/>
          <p:cNvSpPr txBox="1"/>
          <p:nvPr>
            <p:ph idx="1" type="body"/>
          </p:nvPr>
        </p:nvSpPr>
        <p:spPr>
          <a:xfrm>
            <a:off x="709920" y="4861440"/>
            <a:ext cx="5679360" cy="460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6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6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6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6:notes"/>
          <p:cNvSpPr/>
          <p:nvPr>
            <p:ph idx="2" type="sldImg"/>
          </p:nvPr>
        </p:nvSpPr>
        <p:spPr>
          <a:xfrm>
            <a:off x="992160" y="768240"/>
            <a:ext cx="5114880" cy="38368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0" name="Google Shape;360;p6:notes"/>
          <p:cNvSpPr txBox="1"/>
          <p:nvPr>
            <p:ph idx="1" type="body"/>
          </p:nvPr>
        </p:nvSpPr>
        <p:spPr>
          <a:xfrm>
            <a:off x="709920" y="4861440"/>
            <a:ext cx="5679360" cy="460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8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8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8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8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8:notes"/>
          <p:cNvSpPr/>
          <p:nvPr>
            <p:ph idx="2" type="sldImg"/>
          </p:nvPr>
        </p:nvSpPr>
        <p:spPr>
          <a:xfrm>
            <a:off x="992160" y="768240"/>
            <a:ext cx="5114880" cy="38368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1" name="Google Shape;371;p8:notes"/>
          <p:cNvSpPr txBox="1"/>
          <p:nvPr>
            <p:ph idx="1" type="body"/>
          </p:nvPr>
        </p:nvSpPr>
        <p:spPr>
          <a:xfrm>
            <a:off x="709920" y="4861440"/>
            <a:ext cx="5679360" cy="460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7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7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7:notes"/>
          <p:cNvSpPr txBox="1"/>
          <p:nvPr/>
        </p:nvSpPr>
        <p:spPr>
          <a:xfrm>
            <a:off x="4021200" y="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t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09/04/25</a:t>
            </a:r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7:notes"/>
          <p:cNvSpPr txBox="1"/>
          <p:nvPr/>
        </p:nvSpPr>
        <p:spPr>
          <a:xfrm>
            <a:off x="4021200" y="9721080"/>
            <a:ext cx="3076200" cy="51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9675" lIns="99000" spcFirstLastPara="1" rIns="99000" wrap="square" tIns="49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13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7:notes"/>
          <p:cNvSpPr/>
          <p:nvPr>
            <p:ph idx="2" type="sldImg"/>
          </p:nvPr>
        </p:nvSpPr>
        <p:spPr>
          <a:xfrm>
            <a:off x="992160" y="768240"/>
            <a:ext cx="5114880" cy="38368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3" name="Google Shape;383;p7:notes"/>
          <p:cNvSpPr txBox="1"/>
          <p:nvPr>
            <p:ph idx="1" type="body"/>
          </p:nvPr>
        </p:nvSpPr>
        <p:spPr>
          <a:xfrm>
            <a:off x="709920" y="4861440"/>
            <a:ext cx="5679360" cy="460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4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4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3"/>
          <p:cNvSpPr txBox="1"/>
          <p:nvPr>
            <p:ph idx="6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/>
          <p:nvPr>
            <p:ph idx="1" type="subTitle"/>
          </p:nvPr>
        </p:nvSpPr>
        <p:spPr>
          <a:xfrm>
            <a:off x="1259640" y="365040"/>
            <a:ext cx="7255800" cy="6145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1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1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2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2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2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2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3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3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3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4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4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5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5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5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5"/>
          <p:cNvSpPr txBox="1"/>
          <p:nvPr>
            <p:ph idx="4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6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6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6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6"/>
          <p:cNvSpPr txBox="1"/>
          <p:nvPr>
            <p:ph idx="4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6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6"/>
          <p:cNvSpPr txBox="1"/>
          <p:nvPr>
            <p:ph idx="6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9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0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0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1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1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1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2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3"/>
          <p:cNvSpPr txBox="1"/>
          <p:nvPr>
            <p:ph idx="1" type="subTitle"/>
          </p:nvPr>
        </p:nvSpPr>
        <p:spPr>
          <a:xfrm>
            <a:off x="1259640" y="365040"/>
            <a:ext cx="7255800" cy="6145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4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34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34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4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5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35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5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5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6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6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6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36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7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7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7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8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8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8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8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38"/>
          <p:cNvSpPr txBox="1"/>
          <p:nvPr>
            <p:ph idx="4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9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39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9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9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9"/>
          <p:cNvSpPr txBox="1"/>
          <p:nvPr>
            <p:ph idx="4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9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9"/>
          <p:cNvSpPr txBox="1"/>
          <p:nvPr>
            <p:ph idx="6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2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42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3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43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4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44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44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5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6"/>
          <p:cNvSpPr txBox="1"/>
          <p:nvPr>
            <p:ph idx="1" type="subTitle"/>
          </p:nvPr>
        </p:nvSpPr>
        <p:spPr>
          <a:xfrm>
            <a:off x="1259640" y="365040"/>
            <a:ext cx="7255800" cy="6145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7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47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47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47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8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48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48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48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9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49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49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49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0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50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50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1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51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51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51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51"/>
          <p:cNvSpPr txBox="1"/>
          <p:nvPr>
            <p:ph idx="4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2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52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52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52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52"/>
          <p:cNvSpPr txBox="1"/>
          <p:nvPr>
            <p:ph idx="4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52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52"/>
          <p:cNvSpPr txBox="1"/>
          <p:nvPr>
            <p:ph idx="6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5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55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6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56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7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57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45" name="Google Shape;245;p57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8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9"/>
          <p:cNvSpPr txBox="1"/>
          <p:nvPr>
            <p:ph idx="1" type="subTitle"/>
          </p:nvPr>
        </p:nvSpPr>
        <p:spPr>
          <a:xfrm>
            <a:off x="1259640" y="365040"/>
            <a:ext cx="7255800" cy="6145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60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60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53" name="Google Shape;253;p60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54" name="Google Shape;254;p60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61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61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58" name="Google Shape;258;p61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59" name="Google Shape;259;p61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62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62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63" name="Google Shape;263;p62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64" name="Google Shape;264;p62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63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63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68" name="Google Shape;268;p63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64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64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72" name="Google Shape;272;p64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73" name="Google Shape;273;p64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74" name="Google Shape;274;p64"/>
          <p:cNvSpPr txBox="1"/>
          <p:nvPr>
            <p:ph idx="4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idx="1" type="subTitle"/>
          </p:nvPr>
        </p:nvSpPr>
        <p:spPr>
          <a:xfrm>
            <a:off x="1259640" y="365040"/>
            <a:ext cx="7255800" cy="6145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65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65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78" name="Google Shape;278;p65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79" name="Google Shape;279;p65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80" name="Google Shape;280;p65"/>
          <p:cNvSpPr txBox="1"/>
          <p:nvPr>
            <p:ph idx="4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81" name="Google Shape;281;p65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82" name="Google Shape;282;p65"/>
          <p:cNvSpPr txBox="1"/>
          <p:nvPr>
            <p:ph idx="6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8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8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8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4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59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theme" Target="../theme/theme6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3338" l="13631" r="13630" t="6363"/>
          <a:stretch/>
        </p:blipFill>
        <p:spPr>
          <a:xfrm>
            <a:off x="52560" y="101880"/>
            <a:ext cx="1152000" cy="16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/>
          <p:nvPr>
            <p:ph type="title"/>
          </p:nvPr>
        </p:nvSpPr>
        <p:spPr>
          <a:xfrm>
            <a:off x="1143000" y="1122480"/>
            <a:ext cx="6858000" cy="2387520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3029040" y="6356520"/>
            <a:ext cx="3085920" cy="36504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" name="Google Shape;14;p1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 rotWithShape="1">
          <a:blip r:embed="rId1">
            <a:alphaModFix/>
          </a:blip>
          <a:srcRect b="3338" l="13631" r="13630" t="6363"/>
          <a:stretch/>
        </p:blipFill>
        <p:spPr>
          <a:xfrm>
            <a:off x="52560" y="101880"/>
            <a:ext cx="1152000" cy="16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6" name="Google Shape;66;p14"/>
          <p:cNvSpPr txBox="1"/>
          <p:nvPr>
            <p:ph idx="2" type="title"/>
          </p:nvPr>
        </p:nvSpPr>
        <p:spPr>
          <a:xfrm>
            <a:off x="628560" y="1825560"/>
            <a:ext cx="7886880" cy="435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7" name="Google Shape;67;p14"/>
          <p:cNvSpPr txBox="1"/>
          <p:nvPr>
            <p:ph idx="11" type="ftr"/>
          </p:nvPr>
        </p:nvSpPr>
        <p:spPr>
          <a:xfrm>
            <a:off x="3029040" y="6356520"/>
            <a:ext cx="3085920" cy="36504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9" name="Google Shape;69;p14"/>
          <p:cNvSpPr txBox="1"/>
          <p:nvPr>
            <p:ph idx="3" type="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0" name="Google Shape;70;p14"/>
          <p:cNvSpPr txBox="1"/>
          <p:nvPr>
            <p:ph idx="4" type="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2" name="Google Shape;122;p27"/>
          <p:cNvSpPr txBox="1"/>
          <p:nvPr>
            <p:ph idx="1" type="body"/>
          </p:nvPr>
        </p:nvSpPr>
        <p:spPr>
          <a:xfrm>
            <a:off x="628560" y="1825560"/>
            <a:ext cx="7886880" cy="435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3" name="Google Shape;123;p27"/>
          <p:cNvSpPr txBox="1"/>
          <p:nvPr>
            <p:ph idx="11" type="ftr"/>
          </p:nvPr>
        </p:nvSpPr>
        <p:spPr>
          <a:xfrm>
            <a:off x="3029040" y="6356520"/>
            <a:ext cx="3085920" cy="36504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4" name="Google Shape;124;p27"/>
          <p:cNvSpPr txBox="1"/>
          <p:nvPr>
            <p:ph idx="12" type="sldNum"/>
          </p:nvPr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5" name="Google Shape;125;p27"/>
          <p:cNvPicPr preferRelativeResize="0"/>
          <p:nvPr/>
        </p:nvPicPr>
        <p:blipFill rotWithShape="1">
          <a:blip r:embed="rId1">
            <a:alphaModFix/>
          </a:blip>
          <a:srcRect b="3338" l="13631" r="13630" t="6363"/>
          <a:stretch/>
        </p:blipFill>
        <p:spPr>
          <a:xfrm>
            <a:off x="52560" y="101880"/>
            <a:ext cx="1152000" cy="16560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40"/>
          <p:cNvPicPr preferRelativeResize="0"/>
          <p:nvPr/>
        </p:nvPicPr>
        <p:blipFill rotWithShape="1">
          <a:blip r:embed="rId1">
            <a:alphaModFix/>
          </a:blip>
          <a:srcRect b="3338" l="13631" r="13630" t="6363"/>
          <a:stretch/>
        </p:blipFill>
        <p:spPr>
          <a:xfrm>
            <a:off x="52560" y="101880"/>
            <a:ext cx="1152000" cy="16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40"/>
          <p:cNvSpPr txBox="1"/>
          <p:nvPr>
            <p:ph type="title"/>
          </p:nvPr>
        </p:nvSpPr>
        <p:spPr>
          <a:xfrm>
            <a:off x="623880" y="1709640"/>
            <a:ext cx="7886880" cy="28526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7" name="Google Shape;177;p40"/>
          <p:cNvSpPr txBox="1"/>
          <p:nvPr>
            <p:ph idx="1" type="body"/>
          </p:nvPr>
        </p:nvSpPr>
        <p:spPr>
          <a:xfrm>
            <a:off x="623880" y="4589640"/>
            <a:ext cx="7886880" cy="1500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8" name="Google Shape;178;p40"/>
          <p:cNvSpPr txBox="1"/>
          <p:nvPr>
            <p:ph idx="11" type="ftr"/>
          </p:nvPr>
        </p:nvSpPr>
        <p:spPr>
          <a:xfrm>
            <a:off x="3029040" y="6356520"/>
            <a:ext cx="3085920" cy="36504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9" name="Google Shape;179;p40"/>
          <p:cNvSpPr txBox="1"/>
          <p:nvPr>
            <p:ph idx="12" type="sldNum"/>
          </p:nvPr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53"/>
          <p:cNvPicPr preferRelativeResize="0"/>
          <p:nvPr/>
        </p:nvPicPr>
        <p:blipFill rotWithShape="1">
          <a:blip r:embed="rId1">
            <a:alphaModFix/>
          </a:blip>
          <a:srcRect b="3338" l="13631" r="13630" t="6363"/>
          <a:stretch/>
        </p:blipFill>
        <p:spPr>
          <a:xfrm>
            <a:off x="52560" y="101880"/>
            <a:ext cx="1152000" cy="16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3"/>
          <p:cNvSpPr txBox="1"/>
          <p:nvPr>
            <p:ph type="title"/>
          </p:nvPr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1" name="Google Shape;231;p53"/>
          <p:cNvSpPr txBox="1"/>
          <p:nvPr>
            <p:ph idx="2" type="title"/>
          </p:nvPr>
        </p:nvSpPr>
        <p:spPr>
          <a:xfrm>
            <a:off x="628560" y="1825560"/>
            <a:ext cx="3886200" cy="435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2" name="Google Shape;232;p53"/>
          <p:cNvSpPr txBox="1"/>
          <p:nvPr>
            <p:ph idx="3" type="title"/>
          </p:nvPr>
        </p:nvSpPr>
        <p:spPr>
          <a:xfrm>
            <a:off x="4629240" y="1825560"/>
            <a:ext cx="3886200" cy="435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3" name="Google Shape;233;p53"/>
          <p:cNvSpPr txBox="1"/>
          <p:nvPr>
            <p:ph idx="11" type="ftr"/>
          </p:nvPr>
        </p:nvSpPr>
        <p:spPr>
          <a:xfrm>
            <a:off x="3029040" y="6356520"/>
            <a:ext cx="3085920" cy="36504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4" name="Google Shape;234;p53"/>
          <p:cNvSpPr txBox="1"/>
          <p:nvPr>
            <p:ph idx="12" type="sldNum"/>
          </p:nvPr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1605" y="1414025"/>
            <a:ext cx="4460789" cy="4749374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66"/>
          <p:cNvSpPr txBox="1"/>
          <p:nvPr/>
        </p:nvSpPr>
        <p:spPr>
          <a:xfrm>
            <a:off x="2341650" y="985900"/>
            <a:ext cx="4460700" cy="1191600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100">
                <a:solidFill>
                  <a:srgbClr val="FFCD3B"/>
                </a:solidFill>
                <a:highlight>
                  <a:srgbClr val="346C99"/>
                </a:highlight>
                <a:latin typeface="Calibri"/>
                <a:ea typeface="Calibri"/>
                <a:cs typeface="Calibri"/>
                <a:sym typeface="Calibri"/>
              </a:rPr>
              <a:t>Python</a:t>
            </a:r>
            <a:endParaRPr b="1" sz="7100" cap="none" strike="noStrike">
              <a:solidFill>
                <a:srgbClr val="FFCD3B"/>
              </a:solidFill>
              <a:highlight>
                <a:srgbClr val="346C99"/>
              </a:highlight>
            </a:endParaRPr>
          </a:p>
        </p:txBody>
      </p:sp>
      <p:sp>
        <p:nvSpPr>
          <p:cNvPr id="294" name="Google Shape;294;p66"/>
          <p:cNvSpPr txBox="1"/>
          <p:nvPr/>
        </p:nvSpPr>
        <p:spPr>
          <a:xfrm>
            <a:off x="6077950" y="6439300"/>
            <a:ext cx="2988600" cy="342900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Calibri"/>
                <a:ea typeface="Calibri"/>
                <a:cs typeface="Calibri"/>
                <a:sym typeface="Calibri"/>
              </a:rPr>
              <a:t>Giovani da Costa Silva</a:t>
            </a:r>
            <a:endParaRPr b="0" i="0" sz="20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75"/>
          <p:cNvSpPr txBox="1"/>
          <p:nvPr/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Conclusão</a:t>
            </a:r>
            <a:endParaRPr b="0" sz="6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75"/>
          <p:cNvSpPr txBox="1"/>
          <p:nvPr/>
        </p:nvSpPr>
        <p:spPr>
          <a:xfrm>
            <a:off x="628560" y="1825560"/>
            <a:ext cx="7886880" cy="435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Python se consolidou como uma das linguagens de programação mais populares e influentes do mundo, impulsionada por sua versatilidade, facilidade de uso e um ecossistema robusto. Sua sintaxe clara e legível, aliada a uma vasta biblioteca padrão e uma comunidade ativa, tornam Python uma ferramenta poderosa para uma ampla gama de aplicações.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75"/>
          <p:cNvSpPr txBox="1"/>
          <p:nvPr/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67"/>
          <p:cNvSpPr txBox="1"/>
          <p:nvPr/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/>
              <a:t>Conceito</a:t>
            </a:r>
            <a:endParaRPr b="1" i="0" sz="4400" u="none" cap="none" strike="noStrike"/>
          </a:p>
        </p:txBody>
      </p:sp>
      <p:sp>
        <p:nvSpPr>
          <p:cNvPr id="304" name="Google Shape;304;p67"/>
          <p:cNvSpPr txBox="1"/>
          <p:nvPr/>
        </p:nvSpPr>
        <p:spPr>
          <a:xfrm>
            <a:off x="628560" y="1825560"/>
            <a:ext cx="7886880" cy="435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45720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50">
                <a:solidFill>
                  <a:srgbClr val="001D35"/>
                </a:solidFill>
                <a:highlight>
                  <a:srgbClr val="FFFFFF"/>
                </a:highlight>
              </a:rPr>
              <a:t>Python é uma linguagem de programação de alto nível, gratuita, de código aberto. </a:t>
            </a:r>
            <a:endParaRPr sz="2450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45720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50">
                <a:solidFill>
                  <a:srgbClr val="001D35"/>
                </a:solidFill>
                <a:highlight>
                  <a:srgbClr val="FFFFFF"/>
                </a:highlight>
              </a:rPr>
              <a:t>É considerada uma das linguagens mais populares e versáteis</a:t>
            </a:r>
            <a:endParaRPr sz="4300" strike="noStrike"/>
          </a:p>
        </p:txBody>
      </p:sp>
      <p:sp>
        <p:nvSpPr>
          <p:cNvPr id="305" name="Google Shape;305;p67"/>
          <p:cNvSpPr txBox="1"/>
          <p:nvPr/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6" name="Google Shape;306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9512" y="3845999"/>
            <a:ext cx="4424975" cy="281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8"/>
          <p:cNvSpPr txBox="1"/>
          <p:nvPr/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/>
              <a:t>Usos</a:t>
            </a:r>
            <a:endParaRPr b="1" sz="4400" strike="noStrike"/>
          </a:p>
        </p:txBody>
      </p:sp>
      <p:sp>
        <p:nvSpPr>
          <p:cNvPr id="316" name="Google Shape;316;p68"/>
          <p:cNvSpPr txBox="1"/>
          <p:nvPr/>
        </p:nvSpPr>
        <p:spPr>
          <a:xfrm>
            <a:off x="574385" y="1847885"/>
            <a:ext cx="78870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50">
                <a:solidFill>
                  <a:srgbClr val="001D35"/>
                </a:solidFill>
                <a:highlight>
                  <a:schemeClr val="lt1"/>
                </a:highlight>
              </a:rPr>
              <a:t>S</a:t>
            </a:r>
            <a:r>
              <a:rPr lang="pt-BR" sz="2450">
                <a:solidFill>
                  <a:srgbClr val="001D35"/>
                </a:solidFill>
                <a:highlight>
                  <a:schemeClr val="lt1"/>
                </a:highlight>
              </a:rPr>
              <a:t>endo muito utilizada em: </a:t>
            </a:r>
            <a:endParaRPr sz="2450">
              <a:solidFill>
                <a:srgbClr val="001D35"/>
              </a:solidFill>
              <a:highlight>
                <a:schemeClr val="lt1"/>
              </a:highlight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50">
              <a:solidFill>
                <a:srgbClr val="001D35"/>
              </a:solidFill>
              <a:highlight>
                <a:schemeClr val="lt1"/>
              </a:highlight>
            </a:endParaRPr>
          </a:p>
          <a:p>
            <a:pPr indent="-384175" lvl="0" marL="457200" rtl="0" algn="l"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2450"/>
              <a:buChar char="-"/>
            </a:pPr>
            <a:r>
              <a:rPr lang="pt-BR" sz="2450">
                <a:solidFill>
                  <a:srgbClr val="001D35"/>
                </a:solidFill>
                <a:highlight>
                  <a:schemeClr val="lt1"/>
                </a:highlight>
              </a:rPr>
              <a:t>Desenvolvimento web</a:t>
            </a:r>
            <a:endParaRPr sz="2450">
              <a:solidFill>
                <a:srgbClr val="001D35"/>
              </a:solidFill>
              <a:highlight>
                <a:schemeClr val="lt1"/>
              </a:highlight>
            </a:endParaRPr>
          </a:p>
          <a:p>
            <a:pPr indent="-384175" lvl="0" marL="457200" rtl="0" algn="l"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2450"/>
              <a:buChar char="-"/>
            </a:pPr>
            <a:r>
              <a:rPr lang="pt-BR" sz="2450">
                <a:solidFill>
                  <a:srgbClr val="001D35"/>
                </a:solidFill>
                <a:highlight>
                  <a:schemeClr val="lt1"/>
                </a:highlight>
              </a:rPr>
              <a:t>Ciência de dados</a:t>
            </a:r>
            <a:endParaRPr sz="2450">
              <a:solidFill>
                <a:srgbClr val="001D35"/>
              </a:solidFill>
              <a:highlight>
                <a:schemeClr val="lt1"/>
              </a:highlight>
            </a:endParaRPr>
          </a:p>
          <a:p>
            <a:pPr indent="-384175" lvl="0" marL="457200" rtl="0" algn="l"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2450"/>
              <a:buChar char="-"/>
            </a:pPr>
            <a:r>
              <a:rPr lang="pt-BR" sz="2450">
                <a:solidFill>
                  <a:srgbClr val="001D35"/>
                </a:solidFill>
                <a:highlight>
                  <a:schemeClr val="lt1"/>
                </a:highlight>
              </a:rPr>
              <a:t>Machine learning 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68"/>
          <p:cNvSpPr txBox="1"/>
          <p:nvPr/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8" name="Google Shape;318;p68" title="linguagem-do-ano-python-scal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38" y="2772350"/>
            <a:ext cx="7579725" cy="426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9"/>
          <p:cNvSpPr txBox="1"/>
          <p:nvPr/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/>
              <a:t>História</a:t>
            </a:r>
            <a:endParaRPr b="1" sz="4400" strike="noStrike"/>
          </a:p>
        </p:txBody>
      </p:sp>
      <p:sp>
        <p:nvSpPr>
          <p:cNvPr id="328" name="Google Shape;328;p69"/>
          <p:cNvSpPr txBox="1"/>
          <p:nvPr/>
        </p:nvSpPr>
        <p:spPr>
          <a:xfrm>
            <a:off x="628560" y="1825560"/>
            <a:ext cx="7886880" cy="435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45720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50">
                <a:solidFill>
                  <a:srgbClr val="001D35"/>
                </a:solidFill>
                <a:highlight>
                  <a:srgbClr val="FFFFFF"/>
                </a:highlight>
              </a:rPr>
              <a:t>Python foi criado por Guido van Rossum, um programador holandês. O objetivo era criar uma linguagem simples, legível e eficiente.</a:t>
            </a:r>
            <a:endParaRPr b="0" sz="24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69"/>
          <p:cNvSpPr txBox="1"/>
          <p:nvPr/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075" y="3149174"/>
            <a:ext cx="6077849" cy="3388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70"/>
          <p:cNvSpPr txBox="1"/>
          <p:nvPr/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/>
              <a:t>Versões</a:t>
            </a:r>
            <a:endParaRPr b="1" sz="4400" strike="noStrike"/>
          </a:p>
        </p:txBody>
      </p:sp>
      <p:sp>
        <p:nvSpPr>
          <p:cNvPr id="340" name="Google Shape;340;p70"/>
          <p:cNvSpPr txBox="1"/>
          <p:nvPr/>
        </p:nvSpPr>
        <p:spPr>
          <a:xfrm>
            <a:off x="628560" y="1825560"/>
            <a:ext cx="7886880" cy="435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31800" lvl="0" marL="457200" marR="0" rtl="0" algn="l">
              <a:spcBef>
                <a:spcPts val="0"/>
              </a:spcBef>
              <a:spcAft>
                <a:spcPts val="0"/>
              </a:spcAft>
              <a:buSzPts val="3200"/>
              <a:buFont typeface="Arial"/>
              <a:buChar char="-"/>
            </a:pPr>
            <a:r>
              <a:rPr lang="pt-BR" sz="3200"/>
              <a:t>Python 0.9 (1991)</a:t>
            </a:r>
            <a:endParaRPr sz="3200"/>
          </a:p>
          <a:p>
            <a:pPr indent="-431800" lvl="0" marL="457200" marR="0" rtl="0" algn="l">
              <a:spcBef>
                <a:spcPts val="0"/>
              </a:spcBef>
              <a:spcAft>
                <a:spcPts val="0"/>
              </a:spcAft>
              <a:buSzPts val="3200"/>
              <a:buFont typeface="Arial"/>
              <a:buChar char="-"/>
            </a:pPr>
            <a:r>
              <a:rPr lang="pt-BR" sz="3200"/>
              <a:t>Python 1.0 (1994)</a:t>
            </a:r>
            <a:endParaRPr sz="3200"/>
          </a:p>
          <a:p>
            <a:pPr indent="-431800" lvl="0" marL="457200" marR="0" rtl="0" algn="l">
              <a:spcBef>
                <a:spcPts val="0"/>
              </a:spcBef>
              <a:spcAft>
                <a:spcPts val="0"/>
              </a:spcAft>
              <a:buSzPts val="3200"/>
              <a:buChar char="-"/>
            </a:pPr>
            <a:r>
              <a:rPr lang="pt-BR" sz="3200"/>
              <a:t>Python 2.0 (2000)</a:t>
            </a:r>
            <a:endParaRPr sz="3200"/>
          </a:p>
          <a:p>
            <a:pPr indent="-431800" lvl="0" marL="457200" marR="0" rtl="0" algn="l">
              <a:spcBef>
                <a:spcPts val="0"/>
              </a:spcBef>
              <a:spcAft>
                <a:spcPts val="0"/>
              </a:spcAft>
              <a:buSzPts val="3200"/>
              <a:buChar char="-"/>
            </a:pPr>
            <a:r>
              <a:rPr lang="pt-BR" sz="3200"/>
              <a:t>Python 3.0 (2008)</a:t>
            </a:r>
            <a:endParaRPr sz="3200"/>
          </a:p>
        </p:txBody>
      </p:sp>
      <p:sp>
        <p:nvSpPr>
          <p:cNvPr id="341" name="Google Shape;341;p70"/>
          <p:cNvSpPr txBox="1"/>
          <p:nvPr/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71"/>
          <p:cNvSpPr txBox="1"/>
          <p:nvPr/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/>
              <a:t>Bibliotecas</a:t>
            </a:r>
            <a:endParaRPr b="1" sz="4400" strike="noStrike"/>
          </a:p>
        </p:txBody>
      </p:sp>
      <p:sp>
        <p:nvSpPr>
          <p:cNvPr id="351" name="Google Shape;351;p71"/>
          <p:cNvSpPr txBox="1"/>
          <p:nvPr/>
        </p:nvSpPr>
        <p:spPr>
          <a:xfrm>
            <a:off x="628560" y="1825560"/>
            <a:ext cx="7886880" cy="435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Bibliotecas são coleções de código pré-escrito que oferecem funcionalidades específicas. Isso economiza tempo e esforço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71"/>
          <p:cNvSpPr txBox="1"/>
          <p:nvPr/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3" name="Google Shape;353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8450" y="4581800"/>
            <a:ext cx="4187100" cy="159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72"/>
          <p:cNvSpPr txBox="1"/>
          <p:nvPr/>
        </p:nvSpPr>
        <p:spPr>
          <a:xfrm>
            <a:off x="1259651" y="365050"/>
            <a:ext cx="7887000" cy="13254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/>
              <a:t>Vantagens &amp; </a:t>
            </a:r>
            <a:r>
              <a:rPr b="1" lang="pt-BR" sz="4400">
                <a:solidFill>
                  <a:schemeClr val="dk1"/>
                </a:solidFill>
              </a:rPr>
              <a:t>Desvantagens</a:t>
            </a:r>
            <a:endParaRPr b="1" sz="4400"/>
          </a:p>
        </p:txBody>
      </p:sp>
      <p:sp>
        <p:nvSpPr>
          <p:cNvPr id="363" name="Google Shape;363;p72"/>
          <p:cNvSpPr txBox="1"/>
          <p:nvPr/>
        </p:nvSpPr>
        <p:spPr>
          <a:xfrm>
            <a:off x="628560" y="1825560"/>
            <a:ext cx="7886880" cy="435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Vantagens:</a:t>
            </a:r>
            <a:endParaRPr sz="3200"/>
          </a:p>
          <a:p>
            <a:pPr indent="-431800" lvl="0" marL="457200" marR="0" rtl="0" algn="l">
              <a:spcBef>
                <a:spcPts val="0"/>
              </a:spcBef>
              <a:spcAft>
                <a:spcPts val="0"/>
              </a:spcAft>
              <a:buSzPts val="3200"/>
              <a:buFont typeface="Arial"/>
              <a:buChar char="-"/>
            </a:pPr>
            <a:r>
              <a:rPr lang="pt-BR" sz="3200"/>
              <a:t>Sintaxe clara e legível</a:t>
            </a:r>
            <a:endParaRPr sz="3200"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-"/>
            </a:pPr>
            <a:r>
              <a:rPr lang="pt-BR" sz="3200"/>
              <a:t>Grande biblioteca padrão</a:t>
            </a:r>
            <a:endParaRPr sz="3200"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-"/>
            </a:pPr>
            <a:r>
              <a:rPr lang="pt-BR" sz="3200"/>
              <a:t>Comunidade ativa e suporte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Desvantagens:</a:t>
            </a:r>
            <a:endParaRPr sz="3200"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-"/>
            </a:pPr>
            <a:r>
              <a:rPr lang="pt-BR" sz="3200">
                <a:solidFill>
                  <a:schemeClr val="dk1"/>
                </a:solidFill>
              </a:rPr>
              <a:t>Velocidade de execução</a:t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-"/>
            </a:pPr>
            <a:r>
              <a:rPr lang="pt-BR" sz="3200">
                <a:solidFill>
                  <a:schemeClr val="dk1"/>
                </a:solidFill>
              </a:rPr>
              <a:t>Consumo de memória</a:t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  <p:sp>
        <p:nvSpPr>
          <p:cNvPr id="364" name="Google Shape;364;p72"/>
          <p:cNvSpPr txBox="1"/>
          <p:nvPr/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73"/>
          <p:cNvSpPr txBox="1"/>
          <p:nvPr/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/>
              <a:t>Curiosidades</a:t>
            </a:r>
            <a:endParaRPr b="1" sz="4400" strike="noStrike"/>
          </a:p>
        </p:txBody>
      </p:sp>
      <p:sp>
        <p:nvSpPr>
          <p:cNvPr id="374" name="Google Shape;374;p73"/>
          <p:cNvSpPr txBox="1"/>
          <p:nvPr/>
        </p:nvSpPr>
        <p:spPr>
          <a:xfrm>
            <a:off x="628560" y="1825560"/>
            <a:ext cx="7886880" cy="435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333333"/>
                </a:solidFill>
                <a:highlight>
                  <a:srgbClr val="FBFBFB"/>
                </a:highlight>
              </a:rPr>
              <a:t>O nome da linguagem foi inspirado no grupo de comediantes britânicos “Monty Python”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73"/>
          <p:cNvSpPr txBox="1"/>
          <p:nvPr/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6" name="Google Shape;376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4213" y="3742075"/>
            <a:ext cx="4995574" cy="281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4"/>
          <p:cNvSpPr txBox="1"/>
          <p:nvPr/>
        </p:nvSpPr>
        <p:spPr>
          <a:xfrm>
            <a:off x="628560" y="1825560"/>
            <a:ext cx="78870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O atual logo do Python combina a homenagem ao grupo de comédia Monty Python com a imagem icônica da cobra píton.</a:t>
            </a:r>
            <a:endParaRPr sz="3200"/>
          </a:p>
        </p:txBody>
      </p:sp>
      <p:sp>
        <p:nvSpPr>
          <p:cNvPr id="386" name="Google Shape;386;p74"/>
          <p:cNvSpPr txBox="1"/>
          <p:nvPr/>
        </p:nvSpPr>
        <p:spPr>
          <a:xfrm>
            <a:off x="1259640" y="365040"/>
            <a:ext cx="7255800" cy="13255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/>
              <a:t>Curiosidades</a:t>
            </a:r>
            <a:endParaRPr b="1" sz="4400" strike="noStrike"/>
          </a:p>
        </p:txBody>
      </p:sp>
      <p:sp>
        <p:nvSpPr>
          <p:cNvPr id="387" name="Google Shape;387;p74"/>
          <p:cNvSpPr txBox="1"/>
          <p:nvPr/>
        </p:nvSpPr>
        <p:spPr>
          <a:xfrm>
            <a:off x="6458040" y="6356520"/>
            <a:ext cx="20574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900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8" name="Google Shape;388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5475" y="3826051"/>
            <a:ext cx="4893050" cy="28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